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13" r:id="rId2"/>
    <p:sldId id="314" r:id="rId3"/>
    <p:sldId id="315" r:id="rId4"/>
    <p:sldId id="343" r:id="rId5"/>
    <p:sldId id="344" r:id="rId6"/>
    <p:sldId id="345" r:id="rId7"/>
    <p:sldId id="346" r:id="rId8"/>
    <p:sldId id="347" r:id="rId9"/>
    <p:sldId id="317" r:id="rId10"/>
    <p:sldId id="318" r:id="rId11"/>
    <p:sldId id="320" r:id="rId12"/>
    <p:sldId id="321" r:id="rId13"/>
    <p:sldId id="327" r:id="rId14"/>
    <p:sldId id="335" r:id="rId15"/>
    <p:sldId id="342" r:id="rId16"/>
    <p:sldId id="330" r:id="rId17"/>
    <p:sldId id="331" r:id="rId18"/>
  </p:sldIdLst>
  <p:sldSz cx="9144000" cy="6858000" type="screen4x3"/>
  <p:notesSz cx="6858000" cy="9144000"/>
  <p:embeddedFontLst>
    <p:embeddedFont>
      <p:font typeface="Sparkasse Head" charset="0"/>
      <p:bold r:id="rId20"/>
    </p:embeddedFont>
    <p:embeddedFont>
      <p:font typeface="Sparkasse Rg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itel" id="{7466E317-5F87-4C7F-B4DC-E968DF35656D}">
          <p14:sldIdLst>
            <p14:sldId id="313"/>
          </p14:sldIdLst>
        </p14:section>
        <p14:section name="Textcharts" id="{36CD963A-6213-4209-80F7-1C37E0C57CC7}">
          <p14:sldIdLst>
            <p14:sldId id="314"/>
            <p14:sldId id="315"/>
            <p14:sldId id="343"/>
            <p14:sldId id="344"/>
            <p14:sldId id="345"/>
            <p14:sldId id="346"/>
            <p14:sldId id="347"/>
            <p14:sldId id="317"/>
            <p14:sldId id="318"/>
            <p14:sldId id="320"/>
            <p14:sldId id="321"/>
            <p14:sldId id="327"/>
            <p14:sldId id="335"/>
            <p14:sldId id="342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orient="horz" pos="222">
          <p15:clr>
            <a:srgbClr val="A4A3A4"/>
          </p15:clr>
        </p15:guide>
        <p15:guide id="3" orient="horz" pos="2890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orient="horz" pos="678">
          <p15:clr>
            <a:srgbClr val="A4A3A4"/>
          </p15:clr>
        </p15:guide>
        <p15:guide id="6" orient="horz" pos="2550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pos="222">
          <p15:clr>
            <a:srgbClr val="A4A3A4"/>
          </p15:clr>
        </p15:guide>
        <p15:guide id="9" pos="2154">
          <p15:clr>
            <a:srgbClr val="A4A3A4"/>
          </p15:clr>
        </p15:guide>
        <p15:guide id="10" pos="5526">
          <p15:clr>
            <a:srgbClr val="A4A3A4"/>
          </p15:clr>
        </p15:guide>
        <p15:guide id="11" pos="1701">
          <p15:clr>
            <a:srgbClr val="A4A3A4"/>
          </p15:clr>
        </p15:guide>
        <p15:guide id="12" pos="2653">
          <p15:clr>
            <a:srgbClr val="A4A3A4"/>
          </p15:clr>
        </p15:guide>
        <p15:guide id="13" pos="2880">
          <p15:clr>
            <a:srgbClr val="A4A3A4"/>
          </p15:clr>
        </p15:guide>
        <p15:guide id="14" pos="3107">
          <p15:clr>
            <a:srgbClr val="A4A3A4"/>
          </p15:clr>
        </p15:guide>
        <p15:guide id="15" orient="horz" pos="2870">
          <p15:clr>
            <a:srgbClr val="A4A3A4"/>
          </p15:clr>
        </p15:guide>
        <p15:guide id="16" orient="horz" pos="296">
          <p15:clr>
            <a:srgbClr val="A4A3A4"/>
          </p15:clr>
        </p15:guide>
        <p15:guide id="17" orient="horz" pos="3825">
          <p15:clr>
            <a:srgbClr val="A4A3A4"/>
          </p15:clr>
        </p15:guide>
        <p15:guide id="18" orient="horz" pos="1543">
          <p15:clr>
            <a:srgbClr val="A4A3A4"/>
          </p15:clr>
        </p15:guide>
        <p15:guide id="19" orient="horz" pos="2160">
          <p15:clr>
            <a:srgbClr val="A4A3A4"/>
          </p15:clr>
        </p15:guide>
        <p15:guide id="20" pos="223">
          <p15:clr>
            <a:srgbClr val="A4A3A4"/>
          </p15:clr>
        </p15:guide>
        <p15:guide id="21" pos="2151">
          <p15:clr>
            <a:srgbClr val="A4A3A4"/>
          </p15:clr>
        </p15:guide>
        <p15:guide id="22" pos="5536">
          <p15:clr>
            <a:srgbClr val="A4A3A4"/>
          </p15:clr>
        </p15:guide>
        <p15:guide id="23" pos="1704">
          <p15:clr>
            <a:srgbClr val="A4A3A4"/>
          </p15:clr>
        </p15:guide>
        <p15:guide id="24" orient="horz" pos="3821">
          <p15:clr>
            <a:srgbClr val="A4A3A4"/>
          </p15:clr>
        </p15:guide>
        <p15:guide id="25" pos="2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9D9D9"/>
    <a:srgbClr val="666666"/>
    <a:srgbClr val="999999"/>
    <a:srgbClr val="CCCCCC"/>
    <a:srgbClr val="6F6F6F"/>
    <a:srgbClr val="50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F1DE725-CC0A-402A-A835-E6BED5DCB571}">
  <a:tblStyle styleId="{EF1DE725-CC0A-402A-A835-E6BED5DCB571}" styleName="SR-Style rot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Row>
      <a:tcTxStyle>
        <a:fontRef idx="major"/>
        <a:schemeClr val="lt1"/>
      </a:tcTxStyle>
      <a:tcStyle>
        <a:tcBdr/>
        <a:fill>
          <a:solidFill>
            <a:srgbClr val="FF0000"/>
          </a:solidFill>
        </a:fill>
      </a:tcStyle>
    </a:firstRow>
  </a:tblStyle>
  <a:tblStyle styleId="{EF1DE725-CC0A-402A-A835-E6BED5DCB572}" styleName="SR-Style grau">
    <a:wholeTbl>
      <a:tcTxStyle>
        <a:fontRef idx="minor"/>
        <a:schemeClr val="dk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Col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Col>
    <a:firstRow>
      <a:tcTxStyle>
        <a:fontRef idx="major"/>
        <a:schemeClr val="lt1"/>
      </a:tcTxStyle>
      <a:tcStyle>
        <a:tcBdr/>
        <a:fill>
          <a:solidFill>
            <a:srgbClr val="66666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4" autoAdjust="0"/>
    <p:restoredTop sz="94632" autoAdjust="0"/>
  </p:normalViewPr>
  <p:slideViewPr>
    <p:cSldViewPr snapToGrid="0" showGuides="1">
      <p:cViewPr varScale="1">
        <p:scale>
          <a:sx n="116" d="100"/>
          <a:sy n="116" d="100"/>
        </p:scale>
        <p:origin x="-1650" y="-114"/>
      </p:cViewPr>
      <p:guideLst>
        <p:guide orient="horz" pos="1847"/>
        <p:guide orient="horz" pos="222"/>
        <p:guide orient="horz" pos="2890"/>
        <p:guide orient="horz" pos="1212"/>
        <p:guide orient="horz" pos="678"/>
        <p:guide orient="horz" pos="2550"/>
        <p:guide orient="horz" pos="1620"/>
        <p:guide orient="horz" pos="2870"/>
        <p:guide orient="horz" pos="296"/>
        <p:guide orient="horz" pos="3825"/>
        <p:guide orient="horz" pos="1543"/>
        <p:guide orient="horz" pos="2160"/>
        <p:guide orient="horz" pos="3821"/>
        <p:guide pos="222"/>
        <p:guide pos="2154"/>
        <p:guide pos="5526"/>
        <p:guide pos="1701"/>
        <p:guide pos="2653"/>
        <p:guide pos="2880"/>
        <p:guide pos="3107"/>
        <p:guide pos="223"/>
        <p:guide pos="2151"/>
        <p:guide pos="5536"/>
        <p:guide pos="1704"/>
        <p:guide pos="221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E09611D4-C131-4628-9934-3DE180FE56AF}" type="datetimeFigureOut">
              <a:rPr lang="de-DE" smtClean="0"/>
              <a:pPr/>
              <a:t>07.10.2022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parkasse Rg" panose="020B05040506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parkasse Rg" panose="020B0504050602020204" pitchFamily="34" charset="0"/>
              </a:defRPr>
            </a:lvl1pPr>
          </a:lstStyle>
          <a:p>
            <a:fld id="{290E8D46-4090-4F35-8763-997EDC31FB51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595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52425" y="469900"/>
            <a:ext cx="3852000" cy="1972800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2425" y="3218400"/>
            <a:ext cx="3852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18904" y="6308647"/>
            <a:ext cx="1365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001" y="2615978"/>
            <a:ext cx="2519999" cy="17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55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3999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</p:spTree>
    <p:extLst>
      <p:ext uri="{BB962C8B-B14F-4D97-AF65-F5344CB8AC3E}">
        <p14:creationId xmlns:p14="http://schemas.microsoft.com/office/powerpoint/2010/main" xmlns="" val="29124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6883"/>
            <a:ext cx="9144000" cy="3431116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>
                <a:solidFill>
                  <a:srgbClr val="D9D9D9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295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7999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294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411384" y="3837136"/>
            <a:ext cx="5372254" cy="222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061658" y="-1"/>
            <a:ext cx="6075363" cy="34224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7999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8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962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32641" y="465104"/>
            <a:ext cx="3839885" cy="508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kern="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</a:defRPr>
            </a:lvl2pPr>
            <a:lvl3pPr>
              <a:defRPr lang="de-DE" sz="1800" kern="1200" dirty="0" smtClean="0">
                <a:solidFill>
                  <a:schemeClr val="tx1"/>
                </a:solidFill>
              </a:defRPr>
            </a:lvl3pPr>
            <a:lvl4pPr>
              <a:defRPr lang="de-DE" sz="1800" kern="1200" dirty="0" smtClean="0">
                <a:solidFill>
                  <a:schemeClr val="tx1"/>
                </a:solidFill>
              </a:defRPr>
            </a:lvl4pPr>
            <a:lvl5pPr>
              <a:defRPr lang="de-DE" sz="1800" kern="120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dirty="0"/>
              <a:t>Bitte Titel eingeben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3859257" cy="510803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932364" y="1435100"/>
            <a:ext cx="3851275" cy="4627200"/>
          </a:xfrm>
        </p:spPr>
        <p:txBody>
          <a:bodyPr anchor="t" anchorCtr="0"/>
          <a:lstStyle>
            <a:lvl1pPr marL="182563" indent="-182563"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358775" indent="-176213">
              <a:defRPr>
                <a:solidFill>
                  <a:schemeClr val="tx2"/>
                </a:solidFill>
              </a:defRPr>
            </a:lvl2pPr>
            <a:lvl3pPr marL="541338" indent="-182563">
              <a:defRPr>
                <a:solidFill>
                  <a:schemeClr val="tx2"/>
                </a:solidFill>
              </a:defRPr>
            </a:lvl3pPr>
            <a:lvl4pPr marL="717550" indent="-176213">
              <a:tabLst/>
              <a:defRPr>
                <a:solidFill>
                  <a:schemeClr val="tx2"/>
                </a:solidFill>
              </a:defRPr>
            </a:lvl4pPr>
            <a:lvl5pPr marL="900113" indent="-182563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52382" y="1435100"/>
            <a:ext cx="3857625" cy="4627200"/>
          </a:xfrm>
        </p:spPr>
        <p:txBody>
          <a:bodyPr anchor="t" anchorCtr="0"/>
          <a:lstStyle>
            <a:lvl1pPr marL="182563" indent="-182563">
              <a:buClrTx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358775" indent="-176213">
              <a:buClrTx/>
              <a:defRPr>
                <a:solidFill>
                  <a:schemeClr val="bg1"/>
                </a:solidFill>
              </a:defRPr>
            </a:lvl2pPr>
            <a:lvl3pPr marL="541338" indent="-182563">
              <a:buClrTx/>
              <a:defRPr>
                <a:solidFill>
                  <a:schemeClr val="bg1"/>
                </a:solidFill>
              </a:defRPr>
            </a:lvl3pPr>
            <a:lvl4pPr marL="717550" indent="-176213">
              <a:buClrTx/>
              <a:defRPr>
                <a:solidFill>
                  <a:schemeClr val="bg1"/>
                </a:solidFill>
              </a:defRPr>
            </a:lvl4pPr>
            <a:lvl5pPr marL="900113" indent="-182563"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Schüller*innen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5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741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 baseline="0">
                <a:solidFill>
                  <a:srgbClr val="FFFFFF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30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391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defRPr sz="4000">
                <a:solidFill>
                  <a:schemeClr val="bg1"/>
                </a:solidFill>
                <a:latin typeface="+mj-lt"/>
              </a:defRPr>
            </a:lvl1pPr>
            <a:lvl2pPr marL="895350" indent="-534988">
              <a:defRPr>
                <a:solidFill>
                  <a:srgbClr val="FFFFFF"/>
                </a:solidFill>
              </a:defRPr>
            </a:lvl2pPr>
            <a:lvl3pPr marL="1431925" indent="-539750">
              <a:defRPr>
                <a:solidFill>
                  <a:srgbClr val="FFFFFF"/>
                </a:solidFill>
              </a:defRPr>
            </a:lvl3pPr>
            <a:lvl4pPr marL="2152650" indent="-719138">
              <a:defRPr>
                <a:solidFill>
                  <a:srgbClr val="FFFFFF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8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779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accent1"/>
          </a:solidFill>
        </p:spPr>
        <p:txBody>
          <a:bodyPr lIns="360000" tIns="360000" rIns="360000" bIns="36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/>
                </a:solidFill>
                <a:latin typeface="+mj-lt"/>
              </a:defRPr>
            </a:lvl1pPr>
            <a:lvl2pPr marL="896938" indent="-538163">
              <a:buNone/>
              <a:defRPr>
                <a:solidFill>
                  <a:schemeClr val="bg1"/>
                </a:solidFill>
              </a:defRPr>
            </a:lvl2pPr>
            <a:lvl3pPr marL="1614488" indent="-717550">
              <a:buNone/>
              <a:defRPr>
                <a:solidFill>
                  <a:schemeClr val="bg1"/>
                </a:solidFill>
              </a:defRPr>
            </a:lvl3pPr>
            <a:lvl4pPr marL="2420938" indent="-808038">
              <a:buNone/>
              <a:defRPr>
                <a:solidFill>
                  <a:schemeClr val="bg1"/>
                </a:solidFill>
              </a:defRPr>
            </a:lvl4pPr>
            <a:lvl5pPr marL="2513013" indent="-538163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Bitte Titel eingeben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4571999" cy="6858000"/>
          </a:xfrm>
        </p:spPr>
        <p:txBody>
          <a:bodyPr wrap="none" lIns="360000" tIns="360000" rIns="360000" bIns="360000" anchor="ctr" anchorCtr="1">
            <a:noAutofit/>
          </a:bodyPr>
          <a:lstStyle>
            <a:lvl1pPr>
              <a:defRPr sz="12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1.1.1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Schüler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127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4001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2425" y="469901"/>
            <a:ext cx="8431213" cy="1987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</p:spTree>
    <p:extLst>
      <p:ext uri="{BB962C8B-B14F-4D97-AF65-F5344CB8AC3E}">
        <p14:creationId xmlns:p14="http://schemas.microsoft.com/office/powerpoint/2010/main" xmlns="" val="294637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52800" y="1429293"/>
            <a:ext cx="8435600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bg1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446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52800" y="1429293"/>
            <a:ext cx="8435600" cy="4636800"/>
          </a:xfrm>
        </p:spPr>
        <p:txBody>
          <a:bodyPr anchor="t" anchorCtr="0"/>
          <a:lstStyle>
            <a:lvl1pPr>
              <a:defRPr sz="4000" b="0" baseline="0">
                <a:solidFill>
                  <a:schemeClr val="tx2"/>
                </a:solidFill>
                <a:latin typeface="+mj-lt"/>
              </a:defRPr>
            </a:lvl1pPr>
            <a:lvl2pPr marL="358775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2pPr>
            <a:lvl3pPr marL="717550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3pPr>
            <a:lvl4pPr marL="1074738" indent="-357188">
              <a:buClrTx/>
              <a:defRPr sz="4000" b="0">
                <a:solidFill>
                  <a:schemeClr val="tx2"/>
                </a:solidFill>
                <a:latin typeface="+mj-lt"/>
              </a:defRPr>
            </a:lvl4pPr>
            <a:lvl5pPr marL="1433513" indent="-358775">
              <a:buClrTx/>
              <a:defRPr sz="4000" b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2.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29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2000" y="241300"/>
            <a:ext cx="3851638" cy="2948517"/>
          </a:xfrm>
        </p:spPr>
        <p:txBody>
          <a:bodyPr anchor="ctr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Piktogramm hier platzieren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5" y="3669027"/>
            <a:ext cx="3852000" cy="1188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315522" y="25050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8676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aulichkeit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043" y="466684"/>
            <a:ext cx="5370105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00"/>
            <a:ext cx="23472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3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75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2001" y="469900"/>
            <a:ext cx="3840525" cy="19728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66467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00" y="2638799"/>
            <a:ext cx="3852000" cy="792000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 b="1">
                <a:solidFill>
                  <a:schemeClr val="tx2"/>
                </a:solidFill>
              </a:defRPr>
            </a:lvl3pPr>
            <a:lvl4pPr>
              <a:buClrTx/>
              <a:defRPr b="1">
                <a:solidFill>
                  <a:schemeClr val="tx2"/>
                </a:solidFill>
              </a:defRPr>
            </a:lvl4pPr>
            <a:lvl5pPr>
              <a:buClrTx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</p:spTree>
    <p:extLst>
      <p:ext uri="{BB962C8B-B14F-4D97-AF65-F5344CB8AC3E}">
        <p14:creationId xmlns:p14="http://schemas.microsoft.com/office/powerpoint/2010/main" xmlns="" val="27570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2426" y="3951586"/>
            <a:ext cx="3840525" cy="882881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3428999"/>
          </a:xfrm>
          <a:solidFill>
            <a:srgbClr val="D9D9D9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5" y="5295403"/>
            <a:ext cx="3852000" cy="77043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defRPr b="1">
                <a:solidFill>
                  <a:srgbClr val="FF0000"/>
                </a:solidFill>
              </a:defRPr>
            </a:lvl3pPr>
            <a:lvl4pPr>
              <a:defRPr b="1">
                <a:solidFill>
                  <a:srgbClr val="FF0000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Bitte Untertitel eingeben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7522" y="3706760"/>
            <a:ext cx="1940959" cy="2928000"/>
          </a:xfrm>
          <a:noFill/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Logo hier platzieren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64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5596800"/>
          </a:xfrm>
        </p:spPr>
        <p:txBody>
          <a:bodyPr anchor="ctr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182563" indent="-182563">
              <a:defRPr>
                <a:solidFill>
                  <a:schemeClr val="accent2"/>
                </a:solidFill>
              </a:defRPr>
            </a:lvl2pPr>
            <a:lvl3pPr marL="358775" indent="-176213">
              <a:defRPr>
                <a:solidFill>
                  <a:schemeClr val="accent2"/>
                </a:solidFill>
              </a:defRPr>
            </a:lvl3pPr>
            <a:lvl4pPr marL="541338" indent="-182563">
              <a:defRPr>
                <a:solidFill>
                  <a:schemeClr val="accent2"/>
                </a:solidFill>
              </a:defRPr>
            </a:lvl4pPr>
            <a:lvl5pPr marL="717550" indent="-17621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  <a:br>
              <a:rPr lang="de-DE" dirty="0"/>
            </a:br>
            <a:r>
              <a:rPr lang="de-DE" dirty="0"/>
              <a:t>Automatische Aufzählung ab zweiter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Schüler*</a:t>
            </a:r>
            <a:r>
              <a:rPr lang="de-DE" dirty="0" err="1"/>
              <a:t>innenr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259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5597236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5596800"/>
          </a:xfrm>
        </p:spPr>
        <p:txBody>
          <a:bodyPr anchor="ctr" anchorCtr="0"/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1pPr>
            <a:lvl2pPr marL="457200" indent="-457200">
              <a:spcAft>
                <a:spcPts val="600"/>
              </a:spcAft>
              <a:buFont typeface="+mj-lt"/>
              <a:buAutoNum type="arabicPeriod"/>
              <a:defRPr sz="2000">
                <a:solidFill>
                  <a:schemeClr val="accent2"/>
                </a:solidFill>
              </a:defRPr>
            </a:lvl2pPr>
            <a:lvl3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3pPr>
            <a:lvl4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4pPr>
            <a:lvl5pPr>
              <a:spcAft>
                <a:spcPts val="600"/>
              </a:spcAft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9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20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974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043" y="466684"/>
            <a:ext cx="5370105" cy="559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939" y="2448747"/>
            <a:ext cx="2347200" cy="3613997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4"/>
          </p:nvPr>
        </p:nvSpPr>
        <p:spPr>
          <a:xfrm>
            <a:off x="3411512" y="6568017"/>
            <a:ext cx="810000" cy="1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5"/>
          </p:nvPr>
        </p:nvSpPr>
        <p:spPr>
          <a:xfrm>
            <a:off x="4559766" y="6568017"/>
            <a:ext cx="3646800" cy="1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Schüler*</a:t>
            </a:r>
            <a:r>
              <a:rPr lang="de-DE" dirty="0" err="1"/>
              <a:t>innenr</a:t>
            </a:r>
            <a:endParaRPr lang="de-DE" dirty="0"/>
          </a:p>
        </p:txBody>
      </p:sp>
      <p:sp>
        <p:nvSpPr>
          <p:cNvPr id="18" name="Foliennummernplatzhalter 12"/>
          <p:cNvSpPr>
            <a:spLocks noGrp="1"/>
          </p:cNvSpPr>
          <p:nvPr>
            <p:ph type="sldNum" sz="quarter" idx="16"/>
          </p:nvPr>
        </p:nvSpPr>
        <p:spPr>
          <a:xfrm>
            <a:off x="8361512" y="6568016"/>
            <a:ext cx="421200" cy="144000"/>
          </a:xfrm>
        </p:spPr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20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21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3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0"/>
            <a:ext cx="30591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411385" y="465609"/>
            <a:ext cx="5370105" cy="29568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52426" y="3598416"/>
            <a:ext cx="8427600" cy="2467200"/>
          </a:xfrm>
        </p:spPr>
        <p:txBody>
          <a:bodyPr anchor="t" anchorCtr="0"/>
          <a:lstStyle>
            <a:lvl1pPr marL="182563" indent="-182563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358775" indent="-176213">
              <a:defRPr>
                <a:solidFill>
                  <a:schemeClr val="accent2"/>
                </a:solidFill>
              </a:defRPr>
            </a:lvl2pPr>
            <a:lvl3pPr marL="541338" indent="-182563">
              <a:tabLst/>
              <a:defRPr>
                <a:solidFill>
                  <a:schemeClr val="accent2"/>
                </a:solidFill>
              </a:defRPr>
            </a:lvl3pPr>
            <a:lvl4pPr marL="717550" indent="-176213">
              <a:defRPr>
                <a:solidFill>
                  <a:schemeClr val="accent2"/>
                </a:solidFill>
              </a:defRPr>
            </a:lvl4pPr>
            <a:lvl5pPr marL="900113" indent="-182563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Bitte 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40"/>
            <a:ext cx="2347200" cy="9792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8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57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3061659" y="0"/>
            <a:ext cx="6082341" cy="6858000"/>
          </a:xfrm>
          <a:solidFill>
            <a:srgbClr val="D9D9D9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0"/>
            <a:ext cx="3059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382" y="467097"/>
            <a:ext cx="2347957" cy="1060800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Bitte Titel eingeben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381" y="2448000"/>
            <a:ext cx="2347200" cy="36144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bg1"/>
                </a:solidFill>
              </a:defRPr>
            </a:lvl2pPr>
            <a:lvl3pPr>
              <a:buClrTx/>
              <a:defRPr b="1">
                <a:solidFill>
                  <a:schemeClr val="bg1"/>
                </a:solidFill>
              </a:defRPr>
            </a:lvl3pPr>
            <a:lvl4pPr>
              <a:buClrTx/>
              <a:defRPr b="1">
                <a:solidFill>
                  <a:schemeClr val="bg1"/>
                </a:solidFill>
              </a:defRPr>
            </a:lvl4pPr>
            <a:lvl5pPr>
              <a:buClrTx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Optionaler Untertitel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71963" y="6321431"/>
            <a:ext cx="2599427" cy="383247"/>
            <a:chOff x="371963" y="6321431"/>
            <a:chExt cx="2599427" cy="383247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67034" y="6335346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Muster-Institutsname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parkasse Rg"/>
                  <a:cs typeface="Sparkasse Rg"/>
                </a:rPr>
                <a:t>Musterstadt</a:t>
              </a:r>
            </a:p>
          </p:txBody>
        </p:sp>
        <p:sp>
          <p:nvSpPr>
            <p:cNvPr id="17" name="Freeform 27"/>
            <p:cNvSpPr>
              <a:spLocks noChangeAspect="1" noEditPoints="1"/>
            </p:cNvSpPr>
            <p:nvPr userDrawn="1"/>
          </p:nvSpPr>
          <p:spPr bwMode="auto">
            <a:xfrm>
              <a:off x="371963" y="632143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7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2382" y="467097"/>
            <a:ext cx="2347957" cy="55972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Bitte Titel eingeben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11512" y="470052"/>
            <a:ext cx="5371200" cy="5594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11512" y="6568017"/>
            <a:ext cx="81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©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59766" y="6568017"/>
            <a:ext cx="36468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Schüler*innen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61512" y="6568016"/>
            <a:ext cx="421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7D3CBE-C5B6-4E39-B7F9-DE3180FA4E55}" type="slidenum">
              <a:rPr lang="de-DE" smtClean="0"/>
              <a:pPr/>
              <a:t>‹N›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45737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2703648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407889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8781576" y="-2400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354013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705100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3414713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8788400" y="7003200"/>
            <a:ext cx="0" cy="144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-108000" y="601415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rot="5400000">
            <a:off x="-108000" y="337086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rot="5400000">
            <a:off x="-108000" y="2389803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 rot="5400000">
            <a:off x="-108000" y="412725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 rot="5400000">
            <a:off x="9252000" y="6014152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 rot="5400000">
            <a:off x="9252000" y="3375000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9252000" y="2403451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>
            <a:off x="9252000" y="412725"/>
            <a:ext cx="0" cy="10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5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  <p:sldLayoutId id="2147483650" r:id="rId5"/>
    <p:sldLayoutId id="2147483655" r:id="rId6"/>
    <p:sldLayoutId id="2147483656" r:id="rId7"/>
    <p:sldLayoutId id="2147483657" r:id="rId8"/>
    <p:sldLayoutId id="2147483658" r:id="rId9"/>
    <p:sldLayoutId id="2147483682" r:id="rId10"/>
    <p:sldLayoutId id="2147483659" r:id="rId11"/>
    <p:sldLayoutId id="2147483661" r:id="rId12"/>
    <p:sldLayoutId id="2147483662" r:id="rId13"/>
    <p:sldLayoutId id="2147483663" r:id="rId14"/>
    <p:sldLayoutId id="2147483675" r:id="rId15"/>
    <p:sldLayoutId id="2147483676" r:id="rId16"/>
    <p:sldLayoutId id="2147483666" r:id="rId17"/>
    <p:sldLayoutId id="2147483667" r:id="rId18"/>
    <p:sldLayoutId id="2147483668" r:id="rId19"/>
    <p:sldLayoutId id="2147483681" r:id="rId2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tabLst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38163" indent="-176213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17550" indent="-174625" algn="l" defTabSz="9144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farmanio@fondazionesicilia.i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spiel-boerse.d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play.google.com/store/apps/details?id=de.dsvgruppe.p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apps.apple.com/app/id1146815558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lanspiel-boerse.de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Benvenuti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Informazioni di base per studenti</a:t>
            </a:r>
          </a:p>
          <a:p>
            <a:pPr algn="l" rtl="0"/>
            <a:r>
              <a:rPr lang="it" b="1" i="0" u="none" baseline="0"/>
              <a:t>Ultima revisione: luglio 2022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900" y="4187326"/>
            <a:ext cx="2519999" cy="1718420"/>
          </a:xfrm>
          <a:prstGeom prst="rect">
            <a:avLst/>
          </a:prstGeom>
        </p:spPr>
      </p:pic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" r="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008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Le regole principali del gioco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Oltre alla valutazione del capitale in deposito totale, nella valutazione di sostenibilità vengono valutati tutti i titoli contrassegnati come sostenibili.</a:t>
            </a:r>
          </a:p>
          <a:p>
            <a:pPr algn="l" rtl="0"/>
            <a:r>
              <a:rPr lang="it" b="0" i="0" u="none" baseline="0"/>
              <a:t>Sono contrassegnate come sostenibili tutte le azioni del Global Challenges Index (GCX) negoziabili a Stoccarda ed ETF selezionati.</a:t>
            </a:r>
          </a:p>
          <a:p>
            <a:pPr algn="l" rtl="0"/>
            <a:r>
              <a:rPr lang="it" b="0" i="0" u="none" baseline="0"/>
              <a:t>Tutti i titoli sostenibili sono contrassegnati con il simbolo verde-blu della sostenibilità.</a:t>
            </a:r>
          </a:p>
          <a:p>
            <a:pPr algn="l" rtl="0"/>
            <a:r>
              <a:rPr lang="it" b="0" i="0" u="none" baseline="0"/>
              <a:t>Per la valutazione è determinante il ricavo derivato da negoziazioni di titoli sostenibili, vale a dire profitti/perdite generati con tali titoli.</a:t>
            </a:r>
          </a:p>
          <a:p>
            <a:pPr algn="l" rtl="0"/>
            <a:r>
              <a:rPr lang="it" b="0" i="0" u="none" baseline="0"/>
              <a:t>Oltre alle classifiche in base al valore totale del deposito è possibile visualizzare anche le classifiche in base al ricavo derivato da negoziazioni di titoli sostenibili.</a:t>
            </a:r>
          </a:p>
          <a:p>
            <a:pPr marL="0" indent="0" algn="l" rtl="0">
              <a:buNone/>
            </a:pPr>
            <a:endParaRPr lang="it" dirty="0"/>
          </a:p>
          <a:p>
            <a:endParaRPr lang="it" dirty="0"/>
          </a:p>
          <a:p>
            <a:endParaRPr lang="it" dirty="0"/>
          </a:p>
          <a:p>
            <a:endParaRPr lang="i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Valutazione di sostenibilità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10</a:t>
            </a:fld>
            <a:endParaRPr lang="i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112" y="4453231"/>
            <a:ext cx="1225963" cy="11645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68581" y="5802433"/>
            <a:ext cx="38550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" sz="1600" b="0" i="0" u="none" baseline="0">
                <a:solidFill>
                  <a:srgbClr val="FF0000"/>
                </a:solidFill>
              </a:rPr>
              <a:t>Nota: questo simbolo rimanda a contenuti sul tema della sostenibilità.</a:t>
            </a:r>
          </a:p>
        </p:txBody>
      </p:sp>
    </p:spTree>
    <p:extLst>
      <p:ext uri="{BB962C8B-B14F-4D97-AF65-F5344CB8AC3E}">
        <p14:creationId xmlns:p14="http://schemas.microsoft.com/office/powerpoint/2010/main" xmlns="" val="172569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 dirty="0"/>
              <a:t>Dove trovo informazioni importanti sulla Borsa e sull’economia?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Informazioni aggiornate sul saldo del vostro deposito e aggiornamenti quotidiani sui vostri investimenti</a:t>
            </a:r>
          </a:p>
          <a:p>
            <a:pPr algn="l" rtl="0"/>
            <a:r>
              <a:rPr lang="it" b="0" i="0" u="none" baseline="0"/>
              <a:t>Contenuto del deposito, ordini e valutazioni del deposito in sintesi</a:t>
            </a:r>
          </a:p>
          <a:p>
            <a:pPr algn="l" rtl="0"/>
            <a:r>
              <a:rPr lang="it" b="0" i="0" u="none" baseline="0"/>
              <a:t>Elenchi di titoli negoziabili, informazioni sul mercato, informazioni su corsi e titoli, video news</a:t>
            </a:r>
          </a:p>
          <a:p>
            <a:pPr algn="l" rtl="0"/>
            <a:r>
              <a:rPr lang="it" b="0" i="0" u="none" baseline="0"/>
              <a:t>Video esplicativi, glossario di Borsa, quiz di apprendimento</a:t>
            </a:r>
          </a:p>
          <a:p>
            <a:pPr algn="l" rtl="0"/>
            <a:r>
              <a:rPr lang="it" b="0" i="0" u="none" baseline="0"/>
              <a:t>Dati sulla squadra, regolamento, premi, contatti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11</a:t>
            </a:fld>
            <a:endParaRPr lang="i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2382" y="2684894"/>
            <a:ext cx="2347200" cy="979200"/>
          </a:xfrm>
        </p:spPr>
        <p:txBody>
          <a:bodyPr/>
          <a:lstStyle/>
          <a:p>
            <a:pPr algn="l" rtl="0"/>
            <a:r>
              <a:rPr lang="it" b="1" i="0" u="none" baseline="0" dirty="0"/>
              <a:t>Nell’app! </a:t>
            </a:r>
            <a:r>
              <a:rPr lang="it" b="0" i="0" u="none" baseline="0" dirty="0">
                <a:sym typeface="Wingdings" panose="05000000000000000000" pitchFamily="2" charset="2"/>
              </a:rPr>
              <a:t></a:t>
            </a:r>
            <a:endParaRPr lang="i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89" y="165296"/>
            <a:ext cx="1575040" cy="3312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637" y="156296"/>
            <a:ext cx="157504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9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Dove trovo informazioni importanti?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3153399" y="3837136"/>
            <a:ext cx="5776956" cy="1743268"/>
          </a:xfrm>
        </p:spPr>
        <p:txBody>
          <a:bodyPr/>
          <a:lstStyle/>
          <a:p>
            <a:pPr algn="l" rtl="0"/>
            <a:r>
              <a:rPr lang="it" b="0" i="0" u="none" baseline="0"/>
              <a:t>I titoli «sostenibili» sono contrassegnati nell’elenco.</a:t>
            </a:r>
          </a:p>
          <a:p>
            <a:pPr algn="l" rtl="0"/>
            <a:r>
              <a:rPr lang="it" b="0" i="0" u="none" baseline="0"/>
              <a:t>Quiz di apprendimento</a:t>
            </a:r>
            <a:endParaRPr lang="it" dirty="0"/>
          </a:p>
          <a:p>
            <a:pPr algn="l" rtl="0"/>
            <a:r>
              <a:rPr lang="it" b="0" i="0" u="none" baseline="0"/>
              <a:t>Video esplicativo</a:t>
            </a: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12</a:t>
            </a:fld>
            <a:endParaRPr lang="i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Sostenibilità</a:t>
            </a:r>
          </a:p>
          <a:p>
            <a:endParaRPr lang="i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530" y="4708770"/>
            <a:ext cx="1629636" cy="154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126" y="115199"/>
            <a:ext cx="157504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21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Social Media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Seguiteci su…</a:t>
            </a:r>
          </a:p>
          <a:p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13</a:t>
            </a:fld>
            <a:endParaRPr lang="it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84A72320-2ACC-496C-AC14-E958BAC93F45}"/>
              </a:ext>
            </a:extLst>
          </p:cNvPr>
          <p:cNvGrpSpPr/>
          <p:nvPr/>
        </p:nvGrpSpPr>
        <p:grpSpPr>
          <a:xfrm>
            <a:off x="3183002" y="732047"/>
            <a:ext cx="5616024" cy="5531593"/>
            <a:chOff x="3183002" y="732047"/>
            <a:chExt cx="5616024" cy="5531593"/>
          </a:xfrm>
        </p:grpSpPr>
        <p:sp>
          <p:nvSpPr>
            <p:cNvPr id="12" name="Rechteck 11"/>
            <p:cNvSpPr/>
            <p:nvPr/>
          </p:nvSpPr>
          <p:spPr>
            <a:xfrm>
              <a:off x="6099026" y="732047"/>
              <a:ext cx="2700000" cy="27008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r>
                <a:rPr lang="it" sz="1400" b="0" i="0" u="none" baseline="0">
                  <a:solidFill>
                    <a:schemeClr val="tx2"/>
                  </a:solidFill>
                </a:rPr>
                <a:t>facebook.com/planspielboerse</a:t>
              </a:r>
              <a:endParaRPr lang="it" sz="1400" dirty="0">
                <a:solidFill>
                  <a:schemeClr val="tx2"/>
                </a:solidFill>
              </a:endParaRP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Community per lo scambio di idee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Informazioni e suggerimenti aggiornati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Risposte alle domande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193306" y="754159"/>
              <a:ext cx="2733566" cy="27008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r>
                <a:rPr lang="it" sz="1400" b="0" i="0" u="none" baseline="0">
                  <a:solidFill>
                    <a:schemeClr val="tx2"/>
                  </a:solidFill>
                </a:rPr>
                <a:t>Instagram.com/planspielboerse</a:t>
              </a:r>
              <a:endParaRPr lang="it" sz="1400" dirty="0">
                <a:solidFill>
                  <a:schemeClr val="tx2"/>
                </a:solidFill>
              </a:endParaRP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News e informazioni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Campagne e concorsi attuali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Foto e video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239334" y="867146"/>
              <a:ext cx="2412000" cy="585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it" sz="1600" b="0" i="0" u="none" baseline="0"/>
                <a:t>… facebook   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8144952" y="992564"/>
              <a:ext cx="334228" cy="334228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78000"/>
                </a:prstClr>
              </a:outerShdw>
            </a:effectLst>
          </p:spPr>
        </p:pic>
        <p:sp>
          <p:nvSpPr>
            <p:cNvPr id="17" name="Rechteck 16"/>
            <p:cNvSpPr/>
            <p:nvPr/>
          </p:nvSpPr>
          <p:spPr>
            <a:xfrm>
              <a:off x="3183002" y="3568848"/>
              <a:ext cx="2743870" cy="26947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r>
                <a:rPr lang="it" sz="1400" b="0" i="0" u="none" baseline="0">
                  <a:solidFill>
                    <a:schemeClr val="tx2"/>
                  </a:solidFill>
                </a:rPr>
                <a:t>twitter.com/planspielboerse</a:t>
              </a:r>
              <a:endParaRPr lang="it" sz="1400" dirty="0">
                <a:solidFill>
                  <a:schemeClr val="tx2"/>
                </a:solidFill>
              </a:endParaRP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Situazione aggiornata del concorso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Notizie sulle aziende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Link interessanti su temi legati alla Borsa</a:t>
              </a:r>
              <a:endParaRPr lang="it" sz="1600" kern="1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337306" y="3703947"/>
              <a:ext cx="2412000" cy="585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it" sz="1600" b="0" i="0" u="none" baseline="0"/>
                <a:t>… twitter</a:t>
              </a:r>
              <a:endParaRPr lang="it" sz="16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99026" y="3562752"/>
              <a:ext cx="2700000" cy="27008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04788" lvl="1" indent="-182563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  <a:buFontTx/>
                <a:buChar char="•"/>
              </a:pPr>
              <a:endParaRPr lang="it" sz="1600" dirty="0">
                <a:solidFill>
                  <a:schemeClr val="tx1"/>
                </a:solidFill>
              </a:endParaRPr>
            </a:p>
            <a:p>
              <a:pPr marL="22225" lvl="1" algn="l" rtl="0">
                <a:lnSpc>
                  <a:spcPct val="90000"/>
                </a:lnSpc>
                <a:spcBef>
                  <a:spcPct val="30000"/>
                </a:spcBef>
                <a:buClr>
                  <a:schemeClr val="accent2"/>
                </a:buClr>
              </a:pPr>
              <a:r>
                <a:rPr lang="it" sz="1400" b="0" i="0" u="none" baseline="0">
                  <a:solidFill>
                    <a:schemeClr val="tx2"/>
                  </a:solidFill>
                </a:rPr>
                <a:t>m.youtube.com/c/PlanspielBörseChannel</a:t>
              </a:r>
              <a:endParaRPr lang="it" sz="1400" dirty="0">
                <a:solidFill>
                  <a:schemeClr val="accent4"/>
                </a:solidFill>
              </a:endParaRP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Filmati esplicativi</a:t>
              </a:r>
              <a:endParaRPr lang="it" sz="1600" kern="100" dirty="0">
                <a:solidFill>
                  <a:schemeClr val="accent2"/>
                </a:solidFill>
              </a:endParaRP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Interviste</a:t>
              </a:r>
            </a:p>
            <a:p>
              <a:pPr marL="182563" lvl="1" indent="-182563" algn="l" rtl="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it" sz="1600" b="0" i="0" u="none" kern="100" baseline="0">
                  <a:solidFill>
                    <a:schemeClr val="accent2"/>
                  </a:solidFill>
                </a:rPr>
                <a:t>Video</a:t>
              </a:r>
              <a:endParaRPr lang="it" sz="1600" kern="1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6253330" y="3697851"/>
              <a:ext cx="2412000" cy="585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it" sz="1600" b="0" i="0" u="none" baseline="0"/>
                <a:t>… youtube</a:t>
              </a:r>
              <a:endParaRPr lang="it" sz="1600" dirty="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64" y="3823269"/>
              <a:ext cx="351942" cy="351942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7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8185823" y="3814694"/>
              <a:ext cx="351377" cy="351377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78000"/>
                </a:prstClr>
              </a:outerShdw>
            </a:effectLst>
          </p:spPr>
        </p:pic>
        <p:sp>
          <p:nvSpPr>
            <p:cNvPr id="23" name="Rechteck 22"/>
            <p:cNvSpPr/>
            <p:nvPr/>
          </p:nvSpPr>
          <p:spPr>
            <a:xfrm>
              <a:off x="3327002" y="906347"/>
              <a:ext cx="2412000" cy="5850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it" sz="1600" b="0" i="0" u="none" baseline="0"/>
                <a:t>… instagram</a:t>
              </a:r>
              <a:endParaRPr lang="it" sz="1600" dirty="0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7152" y="906347"/>
              <a:ext cx="594000" cy="59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218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Le date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it" sz="1800" b="0" i="0" u="none" baseline="0"/>
              <a:t>Registrazione a partire dall’8 settembre 2022</a:t>
            </a:r>
          </a:p>
          <a:p>
            <a:pPr algn="l" rtl="0"/>
            <a:r>
              <a:rPr lang="it" sz="1800" b="0" i="0" u="none" baseline="0"/>
              <a:t>Inizio del concorso 4 ottobre 2022</a:t>
            </a:r>
          </a:p>
          <a:p>
            <a:pPr algn="l" rtl="0"/>
            <a:r>
              <a:rPr lang="it" sz="1800" b="0" i="0" u="none" baseline="0"/>
              <a:t>Termine delle registrazioni 16 novembre 2022</a:t>
            </a:r>
          </a:p>
          <a:p>
            <a:pPr algn="l" rtl="0"/>
            <a:r>
              <a:rPr lang="it" sz="1800" b="0" i="0" u="none" baseline="0"/>
              <a:t>Termine del concorso 31 gennaio 2023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57435"/>
            <a:ext cx="9144000" cy="3024173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del concorso 2022/2023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4840">
            <a:off x="435240" y="3554011"/>
            <a:ext cx="2127082" cy="2082996"/>
          </a:xfrm>
          <a:prstGeom prst="rect">
            <a:avLst/>
          </a:prstGeom>
          <a:effectLst>
            <a:outerShdw dist="508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Rechteck 7"/>
          <p:cNvSpPr/>
          <p:nvPr/>
        </p:nvSpPr>
        <p:spPr>
          <a:xfrm rot="567121">
            <a:off x="590817" y="3953644"/>
            <a:ext cx="1870326" cy="131568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l" rtl="0">
              <a:lnSpc>
                <a:spcPts val="1500"/>
              </a:lnSpc>
              <a:spcBef>
                <a:spcPct val="50000"/>
              </a:spcBef>
            </a:pPr>
            <a:r>
              <a:rPr lang="it" sz="1100" b="1" i="0" u="none" baseline="0">
                <a:solidFill>
                  <a:srgbClr val="FF0000"/>
                </a:solidFill>
              </a:rPr>
              <a:t>Consiglio:</a:t>
            </a:r>
          </a:p>
          <a:p>
            <a:pPr algn="l" rtl="0">
              <a:lnSpc>
                <a:spcPts val="1500"/>
              </a:lnSpc>
              <a:spcBef>
                <a:spcPct val="50000"/>
              </a:spcBef>
            </a:pPr>
            <a:r>
              <a:rPr lang="it" sz="1100" b="1" i="0" u="none" baseline="0">
                <a:solidFill>
                  <a:srgbClr val="FF0000"/>
                </a:solidFill>
              </a:rPr>
              <a:t>utilizzate la fase precedente all’inizio del concorso per familiarizzare con le regole e con le aziende!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5"/>
          </p:nvPr>
        </p:nvSpPr>
        <p:spPr>
          <a:xfrm>
            <a:off x="3411512" y="6568017"/>
            <a:ext cx="810000" cy="144000"/>
          </a:xfrm>
        </p:spPr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4559766" y="6568017"/>
            <a:ext cx="3646800" cy="144000"/>
          </a:xfrm>
        </p:spPr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61512" y="6568016"/>
            <a:ext cx="421200" cy="144000"/>
          </a:xfrm>
        </p:spPr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14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xmlns="" val="10473072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feld 3"/>
          <p:cNvSpPr txBox="1"/>
          <p:nvPr/>
        </p:nvSpPr>
        <p:spPr>
          <a:xfrm>
            <a:off x="324852" y="1335506"/>
            <a:ext cx="3501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" sz="2400" b="1" i="0" u="none" baseline="0">
                <a:solidFill>
                  <a:schemeClr val="bg1"/>
                </a:solidFill>
              </a:rPr>
              <a:t>Vi auguriamo buona fortuna e buon divertimento con Conoscere la Borsa 2022!</a:t>
            </a:r>
          </a:p>
        </p:txBody>
      </p:sp>
    </p:spTree>
    <p:extLst>
      <p:ext uri="{BB962C8B-B14F-4D97-AF65-F5344CB8AC3E}">
        <p14:creationId xmlns:p14="http://schemas.microsoft.com/office/powerpoint/2010/main" xmlns="" val="294397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Altre domande?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it" b="0" i="0" u="none" baseline="0" dirty="0"/>
              <a:t>Il team Conoscere la Borsa della nostra Fondazione sarà lieto di aiutarvi:</a:t>
            </a:r>
          </a:p>
          <a:p>
            <a:pPr algn="l" rtl="0"/>
            <a:r>
              <a:rPr lang="it" b="0" i="0" u="none" baseline="0" dirty="0"/>
              <a:t>Nome: </a:t>
            </a:r>
            <a:r>
              <a:rPr lang="it" b="0" i="0" u="none" baseline="0" dirty="0">
                <a:solidFill>
                  <a:srgbClr val="FF0000"/>
                </a:solidFill>
              </a:rPr>
              <a:t>Fabio Armanio</a:t>
            </a:r>
          </a:p>
          <a:p>
            <a:pPr algn="l" rtl="0"/>
            <a:r>
              <a:rPr lang="it" b="0" i="0" u="none" baseline="0" dirty="0"/>
              <a:t>Tel.: </a:t>
            </a:r>
            <a:r>
              <a:rPr lang="it" dirty="0">
                <a:solidFill>
                  <a:srgbClr val="FF0000"/>
                </a:solidFill>
              </a:rPr>
              <a:t>091 60720203</a:t>
            </a:r>
            <a:endParaRPr lang="it" b="0" i="0" u="none" baseline="0" dirty="0">
              <a:solidFill>
                <a:srgbClr val="FF0000"/>
              </a:solidFill>
            </a:endParaRPr>
          </a:p>
          <a:p>
            <a:pPr algn="l" rtl="0"/>
            <a:r>
              <a:rPr lang="it" b="0" i="0" u="none" baseline="0" dirty="0"/>
              <a:t>E-mail: </a:t>
            </a:r>
            <a:r>
              <a:rPr lang="it" dirty="0">
                <a:solidFill>
                  <a:srgbClr val="FF0000"/>
                </a:solidFill>
                <a:hlinkClick r:id="rId2"/>
              </a:rPr>
              <a:t>farmanio@fondazionesicilia.it</a:t>
            </a:r>
            <a:endParaRPr lang="it" dirty="0">
              <a:solidFill>
                <a:srgbClr val="FF0000"/>
              </a:solidFill>
            </a:endParaRPr>
          </a:p>
          <a:p>
            <a:pPr algn="l" rtl="0"/>
            <a:endParaRPr lang="it" dirty="0"/>
          </a:p>
          <a:p>
            <a:pPr marL="0" indent="0" algn="l" rtl="0">
              <a:buNone/>
            </a:pP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16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xmlns="" val="415455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Utilizzo della presente documentazione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Testi, illustrazioni e loghi contenuti in questa presentazione sono stati creati per l’utilizzo in relazione al concorso Conoscere la Borsa 2022.</a:t>
            </a:r>
            <a:r>
              <a:rPr lang="it"/>
              <a:t/>
            </a:r>
            <a:br>
              <a:rPr lang="it"/>
            </a:br>
            <a:endParaRPr lang="it" dirty="0"/>
          </a:p>
          <a:p>
            <a:pPr algn="l" rtl="0"/>
            <a:r>
              <a:rPr lang="it" b="0" i="0" u="none" baseline="0"/>
              <a:t>L’utilizzo al di fuori dell’ambito del concorso è consentito solo previa autorizzazione scritta di S-Communication Services GmbH (Centrale del concorso Conoscere la Borsa delle Casse di Risparmio).</a:t>
            </a:r>
          </a:p>
          <a:p>
            <a:endParaRPr lang="it" dirty="0"/>
          </a:p>
          <a:p>
            <a:endParaRPr lang="it" dirty="0"/>
          </a:p>
          <a:p>
            <a:endParaRPr lang="it" dirty="0"/>
          </a:p>
          <a:p>
            <a:endParaRPr lang="it" dirty="0"/>
          </a:p>
          <a:p>
            <a:pPr marL="0" indent="0" algn="l" rtl="0">
              <a:buNone/>
            </a:pP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17</a:t>
            </a:fld>
            <a:endParaRPr lang="it" dirty="0"/>
          </a:p>
        </p:txBody>
      </p:sp>
      <p:sp>
        <p:nvSpPr>
          <p:cNvPr id="8" name="Rechteck 7"/>
          <p:cNvSpPr/>
          <p:nvPr/>
        </p:nvSpPr>
        <p:spPr>
          <a:xfrm>
            <a:off x="1095084" y="292537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it" sz="5400" b="1" i="0" u="none" baseline="0">
                <a:ln w="12700">
                  <a:solidFill>
                    <a:srgbClr val="FF000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rgbClr val="FF000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0000">
                      <a:lumMod val="75000"/>
                    </a:srgbClr>
                  </a:outerShdw>
                </a:effectLst>
              </a:rPr>
              <a:t>§</a:t>
            </a:r>
          </a:p>
        </p:txBody>
      </p:sp>
      <p:sp>
        <p:nvSpPr>
          <p:cNvPr id="9" name="Rechteck 8"/>
          <p:cNvSpPr/>
          <p:nvPr/>
        </p:nvSpPr>
        <p:spPr>
          <a:xfrm>
            <a:off x="1255292" y="314734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it" sz="5400" b="1" i="0" u="none" baseline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§</a:t>
            </a:r>
          </a:p>
        </p:txBody>
      </p:sp>
      <p:sp>
        <p:nvSpPr>
          <p:cNvPr id="10" name="Rechteck 9"/>
          <p:cNvSpPr/>
          <p:nvPr/>
        </p:nvSpPr>
        <p:spPr>
          <a:xfrm>
            <a:off x="3495822" y="456070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it" sz="1200" b="0" i="0" u="none" baseline="0">
                <a:solidFill>
                  <a:schemeClr val="accent2"/>
                </a:solidFill>
              </a:rPr>
              <a:t>S-Communication Services GmbH</a:t>
            </a:r>
            <a:r>
              <a:rPr lang="it" sz="1200">
                <a:solidFill>
                  <a:schemeClr val="accent2"/>
                </a:solidFill>
              </a:rPr>
              <a:t/>
            </a:r>
            <a:br>
              <a:rPr lang="it" sz="1200">
                <a:solidFill>
                  <a:schemeClr val="accent2"/>
                </a:solidFill>
              </a:rPr>
            </a:br>
            <a:r>
              <a:rPr lang="it" sz="1200" b="0" i="0" u="none" baseline="0">
                <a:solidFill>
                  <a:schemeClr val="accent2"/>
                </a:solidFill>
              </a:rPr>
              <a:t>Centrale del concorso Conoscere la Borsa delle Casse di Risparmio</a:t>
            </a:r>
          </a:p>
          <a:p>
            <a:pPr algn="l" rtl="0"/>
            <a:r>
              <a:rPr lang="it" sz="1200" b="0" i="0" u="none" baseline="0">
                <a:solidFill>
                  <a:schemeClr val="accent2"/>
                </a:solidFill>
              </a:rPr>
              <a:t>70547 Stoccarda</a:t>
            </a:r>
          </a:p>
          <a:p>
            <a:pPr algn="l" rtl="0"/>
            <a:r>
              <a:rPr lang="it" sz="1200" b="0" i="0" u="none" baseline="0">
                <a:solidFill>
                  <a:schemeClr val="accent2"/>
                </a:solidFill>
              </a:rPr>
              <a:t>Telefono: +49 711 782-23232</a:t>
            </a:r>
            <a:r>
              <a:rPr lang="it" sz="1200">
                <a:solidFill>
                  <a:schemeClr val="accent2"/>
                </a:solidFill>
              </a:rPr>
              <a:t/>
            </a:r>
            <a:br>
              <a:rPr lang="it" sz="1200">
                <a:solidFill>
                  <a:schemeClr val="accent2"/>
                </a:solidFill>
              </a:rPr>
            </a:br>
            <a:r>
              <a:rPr lang="it" sz="1200" b="0" i="0" u="none" baseline="0">
                <a:solidFill>
                  <a:schemeClr val="accent2"/>
                </a:solidFill>
              </a:rPr>
              <a:t>E-mail: zentrale@planspiel-boerse.de</a:t>
            </a:r>
          </a:p>
        </p:txBody>
      </p:sp>
    </p:spTree>
    <p:extLst>
      <p:ext uri="{BB962C8B-B14F-4D97-AF65-F5344CB8AC3E}">
        <p14:creationId xmlns:p14="http://schemas.microsoft.com/office/powerpoint/2010/main" xmlns="" val="10488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Come funziona Conoscere la Borsa?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" dirty="0"/>
          </a:p>
          <a:p>
            <a:pPr marL="0" indent="0" algn="l" rtl="0">
              <a:buNone/>
            </a:pPr>
            <a:r>
              <a:rPr lang="it" b="0" i="0" u="none" baseline="0"/>
              <a:t>L’obiettivo:</a:t>
            </a:r>
          </a:p>
          <a:p>
            <a:pPr algn="l" rtl="0"/>
            <a:r>
              <a:rPr lang="it" b="0" i="0" u="none" baseline="0"/>
              <a:t>Aumentare il capitale iniziale attraverso investimenti e trasferimenti intelligenti</a:t>
            </a:r>
          </a:p>
          <a:p>
            <a:pPr algn="l" rtl="0"/>
            <a:r>
              <a:rPr lang="it" b="0" i="0" u="none" baseline="0"/>
              <a:t>Sviluppare strategie di sostenibilità investendo in azioni e fondi sostenibili</a:t>
            </a:r>
          </a:p>
          <a:p>
            <a:endParaRPr lang="it" dirty="0"/>
          </a:p>
          <a:p>
            <a:pPr marL="0" indent="0" algn="l" rtl="0">
              <a:buNone/>
            </a:pPr>
            <a:r>
              <a:rPr lang="it" b="0" i="0" u="none" baseline="0"/>
              <a:t>I titoli negoziabili:</a:t>
            </a:r>
          </a:p>
          <a:p>
            <a:pPr algn="l" rtl="0"/>
            <a:r>
              <a:rPr lang="it" b="0" i="0" u="none" baseline="0"/>
              <a:t>Azioni nazionali e internazionali, fondi di investimento e titoli a interesse fisso; ETF!</a:t>
            </a:r>
          </a:p>
          <a:p>
            <a:endParaRPr lang="it" dirty="0"/>
          </a:p>
          <a:p>
            <a:pPr marL="0" indent="0" algn="l" rtl="0">
              <a:buNone/>
            </a:pPr>
            <a:r>
              <a:rPr lang="it" b="0" i="0" u="none" baseline="0"/>
              <a:t>Il capitale iniziale:</a:t>
            </a:r>
          </a:p>
          <a:p>
            <a:pPr algn="l" rtl="0"/>
            <a:r>
              <a:rPr lang="it" b="0" i="0" u="none" baseline="0"/>
              <a:t>50'000 Euro di credito virtuale per ogni deposito</a:t>
            </a:r>
          </a:p>
          <a:p>
            <a:pPr algn="l" rtl="0"/>
            <a:r>
              <a:rPr lang="it" b="0" i="0" u="none" baseline="0"/>
              <a:t>Tutte le squadre hanno a disposizione un deposito di gioco e un deposito di prova. Verrà valutato solo il deposito di gioco. </a:t>
            </a:r>
          </a:p>
          <a:p>
            <a:endParaRPr lang="it" dirty="0"/>
          </a:p>
          <a:p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2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xmlns="" val="36393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Come partecipare a Conoscere la Borsa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it" b="0" i="0" u="sng" baseline="0" dirty="0"/>
              <a:t>NOVITÀ</a:t>
            </a:r>
          </a:p>
          <a:p>
            <a:pPr marL="0" indent="0" algn="l" rtl="0">
              <a:buNone/>
            </a:pPr>
            <a:endParaRPr lang="it" dirty="0"/>
          </a:p>
          <a:p>
            <a:pPr algn="l" rtl="0"/>
            <a:r>
              <a:rPr lang="it" b="0" i="0" u="none" baseline="0" dirty="0"/>
              <a:t>La registrazione e la partecipazione avvengono tramite l’app Conoscere la Borsa oppure tramite il sito </a:t>
            </a:r>
            <a:r>
              <a:rPr lang="it" b="0" i="0" u="none" baseline="0" dirty="0">
                <a:hlinkClick r:id="rId2"/>
              </a:rPr>
              <a:t>www.planspiel-boerse.de</a:t>
            </a:r>
            <a:r>
              <a:rPr lang="it" b="0" i="0" u="none" baseline="0" dirty="0"/>
              <a:t>.</a:t>
            </a:r>
          </a:p>
          <a:p>
            <a:pPr algn="l" rtl="0"/>
            <a:r>
              <a:rPr lang="it" b="0" i="0" u="none" baseline="0" dirty="0"/>
              <a:t>Per la registrazione delle squadre al concorso per studenti è necessario un codice di registrazione. Questo codice è:</a:t>
            </a:r>
            <a:r>
              <a:rPr lang="it" dirty="0"/>
              <a:t/>
            </a:r>
            <a:br>
              <a:rPr lang="it" dirty="0"/>
            </a:br>
            <a:r>
              <a:rPr lang="it" dirty="0"/>
              <a:t/>
            </a:r>
            <a:br>
              <a:rPr lang="it" dirty="0"/>
            </a:br>
            <a:endParaRPr lang="it" b="1" i="0" u="none" baseline="0" dirty="0">
              <a:solidFill>
                <a:srgbClr val="FF0000"/>
              </a:solidFill>
            </a:endParaRPr>
          </a:p>
          <a:p>
            <a:endParaRPr lang="it" dirty="0"/>
          </a:p>
          <a:p>
            <a:pPr algn="l" rtl="0"/>
            <a:r>
              <a:rPr lang="it" b="0" i="0" u="none" baseline="0" dirty="0"/>
              <a:t>In seguito alla registrazione potrete accedere al deposito di gioco e di prova tramite l’app o Internet. Soltanto il deposito di gioco verrà valutato e apparirà nelle classifiche dopo la qualificazione.</a:t>
            </a:r>
          </a:p>
          <a:p>
            <a:pPr algn="l" rtl="0"/>
            <a:r>
              <a:rPr lang="it" b="0" i="0" u="sng" baseline="0" dirty="0"/>
              <a:t>Nota:</a:t>
            </a:r>
            <a:r>
              <a:rPr lang="it" b="0" i="0" baseline="0" dirty="0"/>
              <a:t> </a:t>
            </a:r>
            <a:r>
              <a:rPr lang="it" b="0" i="0" u="none" baseline="0" dirty="0"/>
              <a:t>possono vincere solo i partecipanti che si sono registrati in modo completo e con i dati corretti.</a:t>
            </a:r>
          </a:p>
          <a:p>
            <a:pPr marL="0" indent="0" algn="l" rtl="0">
              <a:buNone/>
            </a:pPr>
            <a:endParaRPr lang="it" dirty="0"/>
          </a:p>
          <a:p>
            <a:endParaRPr lang="it" dirty="0"/>
          </a:p>
          <a:p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3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xmlns="" val="2610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Ecco come registrarvi nell’app Conoscere la Borsa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411512" y="291872"/>
            <a:ext cx="5370105" cy="971873"/>
          </a:xfrm>
        </p:spPr>
        <p:txBody>
          <a:bodyPr/>
          <a:lstStyle/>
          <a:p>
            <a:pPr algn="l" rtl="0"/>
            <a:r>
              <a:rPr lang="it" b="0" i="0" u="none" baseline="0" dirty="0"/>
              <a:t>La registrazione e l’accesso all’area depositi e informazioni avvengono tramite l’app Conoscere la Borsa. L’app è per iOS e Android ed è disponibile negli store.</a:t>
            </a:r>
            <a:r>
              <a:rPr lang="it" dirty="0"/>
              <a:t/>
            </a:r>
            <a:br>
              <a:rPr lang="it" dirty="0"/>
            </a:b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sz="1400" i="1" dirty="0"/>
          </a:p>
          <a:p>
            <a:pPr marL="0" indent="0" algn="l" rtl="0">
              <a:buNone/>
            </a:pPr>
            <a:r>
              <a:rPr lang="it" sz="1100" b="0" i="1" u="none" baseline="0" dirty="0"/>
              <a:t>&lt;&lt;In caso di presentazione live della registrazione e dell’accesso al deposito, cliccare sul link allo store e scaricare l’app sul proprio terminale mobile. Il codice di registrazione necessario è riportato nell’area amministrativa oppure tramite la hotline di Conoscere la Borsa 2022 della propria Cassa di Risparmio. In alternativa presentare le due pagine seguenti.&gt;&gt;</a:t>
            </a:r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endParaRPr lang="it" dirty="0"/>
          </a:p>
          <a:p>
            <a:endParaRPr lang="it" dirty="0"/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3411512" y="6568017"/>
            <a:ext cx="810000" cy="144000"/>
          </a:xfrm>
        </p:spPr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4922490" y="6566128"/>
            <a:ext cx="3646800" cy="144000"/>
          </a:xfrm>
        </p:spPr>
        <p:txBody>
          <a:bodyPr/>
          <a:lstStyle/>
          <a:p>
            <a:pPr algn="r" rtl="0"/>
            <a:r>
              <a:rPr lang="it" b="0" i="0" u="none" baseline="0" dirty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4</a:t>
            </a:fld>
            <a:endParaRPr lang="i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D62EE04-7C0D-4A9A-BB83-8A4A1C0A7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160" y="1527897"/>
            <a:ext cx="1620000" cy="4800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8E0F8E7-6140-4D37-A567-001FC4802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166" y="1527897"/>
            <a:ext cx="1620000" cy="4800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1200" y="2064252"/>
            <a:ext cx="1129920" cy="23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206" y="2097240"/>
            <a:ext cx="1129920" cy="2376000"/>
          </a:xfrm>
          <a:prstGeom prst="rect">
            <a:avLst/>
          </a:prstGeom>
        </p:spPr>
      </p:pic>
      <p:pic>
        <p:nvPicPr>
          <p:cNvPr id="12" name="Immagine 11">
            <a:hlinkClick r:id="rId5" tooltip="Clicca qui con il tuo iPhone e scarica l'app"/>
            <a:extLst>
              <a:ext uri="{FF2B5EF4-FFF2-40B4-BE49-F238E27FC236}">
                <a16:creationId xmlns:a16="http://schemas.microsoft.com/office/drawing/2014/main" xmlns="" id="{186B29FA-8FB2-F0B3-92BB-11C9E9351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4210" y="4464075"/>
            <a:ext cx="753900" cy="386026"/>
          </a:xfrm>
          <a:prstGeom prst="rect">
            <a:avLst/>
          </a:prstGeom>
        </p:spPr>
      </p:pic>
      <p:sp>
        <p:nvSpPr>
          <p:cNvPr id="14" name="CasellaDiTesto 13">
            <a:hlinkClick r:id="rId5"/>
            <a:extLst>
              <a:ext uri="{FF2B5EF4-FFF2-40B4-BE49-F238E27FC236}">
                <a16:creationId xmlns:a16="http://schemas.microsoft.com/office/drawing/2014/main" xmlns="" id="{44282C02-44B3-AC17-4360-8C69E36C10EB}"/>
              </a:ext>
            </a:extLst>
          </p:cNvPr>
          <p:cNvSpPr txBox="1"/>
          <p:nvPr/>
        </p:nvSpPr>
        <p:spPr>
          <a:xfrm>
            <a:off x="3949379" y="4850101"/>
            <a:ext cx="1631135" cy="376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</a:rPr>
              <a:t>Clicca con il tuo iPhone </a:t>
            </a:r>
          </a:p>
          <a:p>
            <a:pPr algn="ctr"/>
            <a:r>
              <a:rPr lang="it-IT" sz="1200" dirty="0">
                <a:solidFill>
                  <a:srgbClr val="FF0000"/>
                </a:solidFill>
              </a:rPr>
              <a:t>e scarica l’app</a:t>
            </a:r>
          </a:p>
        </p:txBody>
      </p:sp>
      <p:pic>
        <p:nvPicPr>
          <p:cNvPr id="16" name="Immagine 15">
            <a:hlinkClick r:id="rId7"/>
            <a:extLst>
              <a:ext uri="{FF2B5EF4-FFF2-40B4-BE49-F238E27FC236}">
                <a16:creationId xmlns:a16="http://schemas.microsoft.com/office/drawing/2014/main" xmlns="" id="{887AFED4-A44C-D473-0605-AF192713F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672" y="4475842"/>
            <a:ext cx="398717" cy="398717"/>
          </a:xfrm>
          <a:prstGeom prst="rect">
            <a:avLst/>
          </a:prstGeom>
        </p:spPr>
      </p:pic>
      <p:sp>
        <p:nvSpPr>
          <p:cNvPr id="17" name="CasellaDiTesto 16">
            <a:hlinkClick r:id="rId5"/>
            <a:extLst>
              <a:ext uri="{FF2B5EF4-FFF2-40B4-BE49-F238E27FC236}">
                <a16:creationId xmlns:a16="http://schemas.microsoft.com/office/drawing/2014/main" xmlns="" id="{D16A255D-3688-C0B7-DCE4-E83ABDDFF244}"/>
              </a:ext>
            </a:extLst>
          </p:cNvPr>
          <p:cNvSpPr txBox="1"/>
          <p:nvPr/>
        </p:nvSpPr>
        <p:spPr>
          <a:xfrm>
            <a:off x="6229608" y="4850101"/>
            <a:ext cx="19271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dirty="0">
                <a:solidFill>
                  <a:srgbClr val="9B348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Clicca con il tuo Android </a:t>
            </a:r>
          </a:p>
          <a:p>
            <a:pPr algn="ctr"/>
            <a:r>
              <a:rPr lang="it-IT" sz="12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 scarica l’app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5</a:t>
            </a:fld>
            <a:endParaRPr lang="it" dirty="0"/>
          </a:p>
        </p:txBody>
      </p:sp>
      <p:sp>
        <p:nvSpPr>
          <p:cNvPr id="15" name="Textfeld 14"/>
          <p:cNvSpPr txBox="1"/>
          <p:nvPr/>
        </p:nvSpPr>
        <p:spPr>
          <a:xfrm>
            <a:off x="350377" y="247828"/>
            <a:ext cx="81954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" sz="2800" b="0" i="0" u="none" baseline="0">
                <a:solidFill>
                  <a:srgbClr val="FF0000"/>
                </a:solidFill>
                <a:latin typeface="Sparkasse Head" panose="020B0804050602020204" pitchFamily="34" charset="0"/>
                <a:ea typeface="Sparkasse Head" panose="020B0804050602020204" pitchFamily="34" charset="0"/>
                <a:cs typeface="Sparkasse Head" panose="020B0804050602020204" pitchFamily="34" charset="0"/>
              </a:rPr>
              <a:t>Lo svolgimento della registrazione </a:t>
            </a:r>
            <a:r>
              <a:rPr lang="it" sz="1200" b="0" i="0" u="none" baseline="0">
                <a:solidFill>
                  <a:srgbClr val="FF0000"/>
                </a:solidFill>
                <a:latin typeface="Sparkasse Head" panose="020B0804050602020204" pitchFamily="34" charset="0"/>
                <a:ea typeface="Sparkasse Head" panose="020B0804050602020204" pitchFamily="34" charset="0"/>
                <a:cs typeface="Sparkasse Head" panose="020B0804050602020204" pitchFamily="34" charset="0"/>
              </a:rPr>
              <a:t>&lt;in alternativa alla presentazione online&gt;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4952" y="1677555"/>
            <a:ext cx="83108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" sz="1600" b="0" i="0" u="none" baseline="0">
                <a:solidFill>
                  <a:schemeClr val="accent2"/>
                </a:solidFill>
              </a:rPr>
              <a:t>Consultare il relativo store sul proprio terminale mobile, scaricare l’app Conoscere la Borsa, installarla sul dispositivo e aprirla: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4951" y="2653414"/>
            <a:ext cx="8400001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it" sz="1600" b="0" i="0" u="none" baseline="0" dirty="0">
                <a:solidFill>
                  <a:schemeClr val="accent2"/>
                </a:solidFill>
              </a:rPr>
              <a:t>Comincia il primo membro della squadra inserendo il codice di registrazione, creando un ID utente personale e immettendo i propri dati personali. Il membro della squadra conferma quindi il proprio indirizzo e-mail nel proprio account di posta elettronica. Infine invia un link di invito ai membri della propria squadra tramite e-mail o WhatsApp.</a:t>
            </a:r>
          </a:p>
          <a:p>
            <a:pPr marL="342900" indent="-342900" algn="l" rtl="0">
              <a:buAutoNum type="arabicPeriod"/>
            </a:pPr>
            <a:r>
              <a:rPr lang="it" sz="1600" b="0" i="0" u="none" baseline="0" dirty="0">
                <a:solidFill>
                  <a:schemeClr val="accent2"/>
                </a:solidFill>
              </a:rPr>
              <a:t>Tutti i membri della squadra cliccano sul link di invito. Compilano le pagine seguenti con il proprio ID utente e i propri dati personali. Infine confermano il proprio indirizzo e-mail.</a:t>
            </a:r>
          </a:p>
          <a:p>
            <a:pPr marL="342900" indent="-342900" algn="l" rtl="0">
              <a:buAutoNum type="arabicPeriod"/>
            </a:pPr>
            <a:r>
              <a:rPr lang="it" sz="1600" b="0" i="0" u="none" baseline="0" dirty="0">
                <a:solidFill>
                  <a:schemeClr val="accent2"/>
                </a:solidFill>
              </a:rPr>
              <a:t>Se vi sono membri della squadra di età inferiore ai 16 anni, è necessario ottenere il consenso di un titolare della responsabilità genitoriale tramite WhatsApp o un’e-mail contenente un link.</a:t>
            </a:r>
          </a:p>
          <a:p>
            <a:pPr marL="342900" indent="-342900" algn="l" rtl="0">
              <a:buAutoNum type="arabicPeriod"/>
            </a:pPr>
            <a:r>
              <a:rPr lang="it" sz="1600" b="0" i="0" u="none" baseline="0" dirty="0">
                <a:solidFill>
                  <a:schemeClr val="accent2"/>
                </a:solidFill>
              </a:rPr>
              <a:t>Non appena il numero minimo di membri della squadra ha </a:t>
            </a:r>
            <a:r>
              <a:rPr lang="it" sz="1600" b="0" i="0" u="sng" baseline="0" dirty="0">
                <a:solidFill>
                  <a:schemeClr val="accent2"/>
                </a:solidFill>
              </a:rPr>
              <a:t>completato la registrazione</a:t>
            </a:r>
            <a:r>
              <a:rPr lang="it" sz="1600" b="0" i="0" u="none" baseline="0" dirty="0">
                <a:solidFill>
                  <a:schemeClr val="accent2"/>
                </a:solidFill>
              </a:rPr>
              <a:t>, il concorso può iniziare.</a:t>
            </a:r>
          </a:p>
          <a:p>
            <a:pPr marL="342900" indent="-342900" algn="l" rtl="0">
              <a:buAutoNum type="arabicPeriod"/>
            </a:pPr>
            <a:r>
              <a:rPr lang="it" sz="1600" b="0" i="0" u="sng" baseline="0" dirty="0">
                <a:solidFill>
                  <a:schemeClr val="accent2"/>
                </a:solidFill>
              </a:rPr>
              <a:t>Possono vincere solo i membri della squadra registratisi in modo completo e con i dati corretti</a:t>
            </a:r>
            <a:r>
              <a:rPr lang="it" sz="1600" b="0" i="0" baseline="0" dirty="0">
                <a:solidFill>
                  <a:schemeClr val="accent2"/>
                </a:solidFill>
              </a:rPr>
              <a:t>.</a:t>
            </a:r>
          </a:p>
          <a:p>
            <a:pPr marL="342900" indent="-342900" algn="l" rtl="0">
              <a:buAutoNum type="arabicPeriod"/>
            </a:pPr>
            <a:r>
              <a:rPr lang="it" sz="1600" b="0" i="0" u="none" baseline="0">
                <a:solidFill>
                  <a:schemeClr val="accent2"/>
                </a:solidFill>
              </a:rPr>
              <a:t>La Fondazione / Cassa </a:t>
            </a:r>
            <a:r>
              <a:rPr lang="it" sz="1600" b="0" i="0" u="none" baseline="0" dirty="0">
                <a:solidFill>
                  <a:schemeClr val="accent2"/>
                </a:solidFill>
              </a:rPr>
              <a:t>di Risparmio attiva le registrazioni delle squadre giocanti per la visualizzazione della classifica.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7CCDB717-F231-4A9D-B4AF-D2D4B54BD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526" y="1178132"/>
            <a:ext cx="1440000" cy="4055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B4EFDA46-E442-4125-AB75-55293EF85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393" y="1127396"/>
            <a:ext cx="1440000" cy="426668"/>
          </a:xfrm>
          <a:prstGeom prst="rect">
            <a:avLst/>
          </a:prstGeom>
        </p:spPr>
      </p:pic>
      <p:sp>
        <p:nvSpPr>
          <p:cNvPr id="8" name="Pfeil: nach links, rechts und oben 7">
            <a:extLst>
              <a:ext uri="{FF2B5EF4-FFF2-40B4-BE49-F238E27FC236}">
                <a16:creationId xmlns:a16="http://schemas.microsoft.com/office/drawing/2014/main" xmlns="" id="{78CBB05E-66A5-4A4F-AC94-D60EB2976467}"/>
              </a:ext>
            </a:extLst>
          </p:cNvPr>
          <p:cNvSpPr/>
          <p:nvPr/>
        </p:nvSpPr>
        <p:spPr>
          <a:xfrm rot="10800000">
            <a:off x="2555526" y="1178133"/>
            <a:ext cx="3539866" cy="469782"/>
          </a:xfrm>
          <a:prstGeom prst="leftRigh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xmlns="" id="{A007E6B1-ECB3-431C-A854-473790D36802}"/>
              </a:ext>
            </a:extLst>
          </p:cNvPr>
          <p:cNvSpPr/>
          <p:nvPr/>
        </p:nvSpPr>
        <p:spPr>
          <a:xfrm>
            <a:off x="4221512" y="2169998"/>
            <a:ext cx="246793" cy="3736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"/>
          </a:p>
        </p:txBody>
      </p:sp>
    </p:spTree>
    <p:extLst>
      <p:ext uri="{BB962C8B-B14F-4D97-AF65-F5344CB8AC3E}">
        <p14:creationId xmlns:p14="http://schemas.microsoft.com/office/powerpoint/2010/main" xmlns="" val="264927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Consenso di un titolare della responsabilità genitoriale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411385" y="465609"/>
            <a:ext cx="5442058" cy="2956800"/>
          </a:xfrm>
        </p:spPr>
        <p:txBody>
          <a:bodyPr/>
          <a:lstStyle/>
          <a:p>
            <a:pPr marL="0" indent="0" algn="l" rtl="0">
              <a:buNone/>
            </a:pPr>
            <a:r>
              <a:rPr lang="it" b="1" i="1" u="none" baseline="0">
                <a:solidFill>
                  <a:srgbClr val="FF0000"/>
                </a:solidFill>
              </a:rPr>
              <a:t>Art. 8 RGPD Condizioni applicabili al consenso dei minori in relazione ai servizi della società dell’informazione</a:t>
            </a:r>
          </a:p>
          <a:p>
            <a:pPr marL="0" indent="0" algn="l" rtl="0">
              <a:buNone/>
            </a:pPr>
            <a:r>
              <a:rPr lang="it" sz="1400" b="0" i="1" u="none" baseline="0">
                <a:solidFill>
                  <a:schemeClr val="bg1">
                    <a:lumMod val="50000"/>
                  </a:schemeClr>
                </a:solidFill>
              </a:rPr>
              <a:t>[…] Ove il minore abbia un’età inferiore ai 16 anni, tale trattamento è lecito soltanto se e nella misura in cui tale consenso è prestato o autorizzato dal titolare della responsabilità genitoriale. […]</a:t>
            </a:r>
          </a:p>
          <a:p>
            <a:pPr marL="0" indent="0" algn="l" rtl="0">
              <a:buNone/>
            </a:pPr>
            <a:endParaRPr lang="it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it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" b="1" i="0" u="none" baseline="0">
                <a:solidFill>
                  <a:srgbClr val="FF0000"/>
                </a:solidFill>
              </a:rPr>
              <a:t> </a:t>
            </a:r>
            <a:r>
              <a:rPr lang="it" b="1" i="0" u="sng" baseline="0">
                <a:solidFill>
                  <a:srgbClr val="FF0000"/>
                </a:solidFill>
              </a:rPr>
              <a:t>Ciò vale per tutti i partecipanti di età inferiore ai 16 anni!</a:t>
            </a:r>
          </a:p>
          <a:p>
            <a:endParaRPr lang="i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345966" y="3667209"/>
            <a:ext cx="8427600" cy="2467200"/>
          </a:xfrm>
        </p:spPr>
        <p:txBody>
          <a:bodyPr/>
          <a:lstStyle/>
          <a:p>
            <a:pPr marL="0" indent="0" algn="l" rtl="0">
              <a:buNone/>
            </a:pPr>
            <a:endParaRPr lang="it" dirty="0"/>
          </a:p>
          <a:p>
            <a:pPr algn="l" rtl="0"/>
            <a:r>
              <a:rPr lang="it" b="0" i="0" u="none" baseline="0"/>
              <a:t>Durante la registrazione inviate un link ai vostri genitori tramite WhatsApp o e-mail (è sufficiente un genitore). I genitori cliccano sul link contenuto nel messaggio per confermare.</a:t>
            </a:r>
          </a:p>
          <a:p>
            <a:pPr algn="l" rtl="0"/>
            <a:r>
              <a:rPr lang="it" b="0" i="0" u="none" baseline="0"/>
              <a:t>Scheda informativa per i vostri genitori sul sito </a:t>
            </a:r>
            <a:r>
              <a:rPr lang="it"/>
              <a:t/>
            </a:r>
            <a:br>
              <a:rPr lang="it"/>
            </a:br>
            <a:r>
              <a:rPr lang="it" b="0" i="0" u="none" baseline="0">
                <a:hlinkClick r:id="rId2"/>
              </a:rPr>
              <a:t>www.planspiel-boerse.de</a:t>
            </a:r>
            <a:r>
              <a:rPr lang="it" b="0" i="0" u="none" baseline="0"/>
              <a:t> (voce di menu «Service»)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6</a:t>
            </a:fld>
            <a:endParaRPr lang="i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974" y="4580455"/>
            <a:ext cx="3600000" cy="17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54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L’app</a:t>
            </a:r>
            <a:r>
              <a:rPr lang="it"/>
              <a:t/>
            </a:r>
            <a:br>
              <a:rPr lang="it"/>
            </a:br>
            <a:r>
              <a:rPr lang="it" b="0" i="0" u="none" baseline="0"/>
              <a:t>Conoscere la Borsa …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411512" y="1353468"/>
            <a:ext cx="3987538" cy="4151783"/>
          </a:xfrm>
        </p:spPr>
        <p:txBody>
          <a:bodyPr/>
          <a:lstStyle/>
          <a:p>
            <a:pPr marL="182562" lvl="1" indent="0" algn="l" rtl="0">
              <a:buClr>
                <a:schemeClr val="tx2"/>
              </a:buClr>
              <a:buNone/>
            </a:pPr>
            <a:r>
              <a:rPr lang="it" b="0" i="0" u="none" baseline="0" dirty="0">
                <a:solidFill>
                  <a:schemeClr val="accent2"/>
                </a:solidFill>
              </a:rPr>
              <a:t>… offre: 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Registrazione e memorizzazione dell’ID utente personale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Accesso al deposito comprendente tutte le funzioni del deposito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Classifiche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Regolamento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Notizie economiche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Video esplicativi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Quiz di apprendimento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Sezione informativa</a:t>
            </a:r>
          </a:p>
          <a:p>
            <a:pPr marL="358775" lvl="1" indent="-176213" algn="l" rtl="0">
              <a:buClr>
                <a:schemeClr val="tx2"/>
              </a:buClr>
            </a:pPr>
            <a:r>
              <a:rPr lang="it" b="0" i="0" u="none" baseline="0" dirty="0">
                <a:solidFill>
                  <a:schemeClr val="accent2"/>
                </a:solidFill>
              </a:rPr>
              <a:t>Deposito per la </a:t>
            </a:r>
            <a:br>
              <a:rPr lang="it" b="0" i="0" u="none" baseline="0" dirty="0">
                <a:solidFill>
                  <a:schemeClr val="accent2"/>
                </a:solidFill>
              </a:rPr>
            </a:br>
            <a:r>
              <a:rPr lang="it" b="0" i="0" u="none" baseline="0" dirty="0">
                <a:solidFill>
                  <a:schemeClr val="accent2"/>
                </a:solidFill>
              </a:rPr>
              <a:t>formazione</a:t>
            </a: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7</a:t>
            </a:fld>
            <a:endParaRPr lang="it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512" y="642266"/>
            <a:ext cx="1285875" cy="381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281" y="642266"/>
            <a:ext cx="1285875" cy="38100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26A933FF-5A1E-4E27-96F3-DFE6DBE98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103" y="3731835"/>
            <a:ext cx="1284000" cy="27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9FD37E4-ABE7-49D2-B849-69A1C9B14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798" y="3731835"/>
            <a:ext cx="1284000" cy="270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69723" y="3454746"/>
            <a:ext cx="8810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" sz="1200" b="0" i="1" u="none" baseline="0">
                <a:solidFill>
                  <a:schemeClr val="accent2"/>
                </a:solidFill>
              </a:rPr>
              <a:t>- Esempi! - </a:t>
            </a:r>
          </a:p>
        </p:txBody>
      </p:sp>
    </p:spTree>
    <p:extLst>
      <p:ext uri="{BB962C8B-B14F-4D97-AF65-F5344CB8AC3E}">
        <p14:creationId xmlns:p14="http://schemas.microsoft.com/office/powerpoint/2010/main" xmlns="" val="203344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350030" y="299258"/>
            <a:ext cx="5530872" cy="5764226"/>
          </a:xfrm>
        </p:spPr>
        <p:txBody>
          <a:bodyPr/>
          <a:lstStyle/>
          <a:p>
            <a:pPr marL="0" indent="0" rtl="0">
              <a:buNone/>
            </a:pPr>
            <a:r>
              <a:rPr lang="it" b="0" i="0" u="none" baseline="0" dirty="0"/>
              <a:t>Alle squadre che ottengono i risultati migliori nella valutazione del capitale in deposito o nella valutazione di sostenibilità vengono assegnati i seguenti premi:</a:t>
            </a:r>
          </a:p>
          <a:p>
            <a:pPr marL="0" indent="0" rtl="0">
              <a:buNone/>
            </a:pPr>
            <a:endParaRPr lang="it" b="0" i="0" u="none" baseline="0" dirty="0"/>
          </a:p>
          <a:p>
            <a:pPr marL="0" indent="0" rtl="0">
              <a:buNone/>
            </a:pPr>
            <a:endParaRPr lang="it" dirty="0"/>
          </a:p>
          <a:p>
            <a:pPr marL="0" indent="0" rtl="0">
              <a:buNone/>
            </a:pPr>
            <a:r>
              <a:rPr lang="it" sz="1800" b="0" i="0" u="none" baseline="0" dirty="0"/>
              <a:t> - </a:t>
            </a:r>
            <a:r>
              <a:rPr lang="it" sz="1800" b="1" i="0" u="none" baseline="0" dirty="0"/>
              <a:t>primo classificato a livello nazionale</a:t>
            </a:r>
            <a:r>
              <a:rPr lang="it" sz="1800" b="0" i="0" u="none" baseline="0" dirty="0"/>
              <a:t>, partecipazione allo </a:t>
            </a:r>
            <a:r>
              <a:rPr lang="it" sz="1800" b="0" i="1" u="none" baseline="0" dirty="0"/>
              <a:t>European Event di Berlino</a:t>
            </a:r>
          </a:p>
          <a:p>
            <a:pPr marL="0" indent="0" algn="ctr">
              <a:buNone/>
            </a:pPr>
            <a:r>
              <a:rPr lang="it" sz="1400" b="0" u="none" baseline="0" dirty="0"/>
              <a:t>Lo</a:t>
            </a:r>
            <a:r>
              <a:rPr lang="it" sz="1400" b="0" i="1" u="none" baseline="0" dirty="0"/>
              <a:t> European Event </a:t>
            </a:r>
            <a:r>
              <a:rPr lang="it" sz="1400" b="0" u="none" baseline="0" dirty="0"/>
              <a:t>è la manifestazione </a:t>
            </a:r>
            <a:r>
              <a:rPr lang="it" sz="1400" dirty="0"/>
              <a:t>internazionale che vede coinvolte le migliori squadre di tutti i paesi europei partecipanti a </a:t>
            </a:r>
            <a:r>
              <a:rPr lang="it-IT" sz="1400" dirty="0"/>
              <a:t>Conoscere</a:t>
            </a:r>
            <a:r>
              <a:rPr lang="it" sz="1400" dirty="0"/>
              <a:t> la Borsa. L’evento, dalla durata di 2 giorni, si terrà a Berlino nel maggio 2023. </a:t>
            </a:r>
          </a:p>
          <a:p>
            <a:pPr marL="0" indent="0">
              <a:buNone/>
            </a:pPr>
            <a:endParaRPr lang="it" sz="1400" dirty="0"/>
          </a:p>
          <a:p>
            <a:pPr marL="0" indent="0">
              <a:buNone/>
            </a:pPr>
            <a:r>
              <a:rPr lang="it" sz="2000" dirty="0"/>
              <a:t>- </a:t>
            </a:r>
            <a:r>
              <a:rPr lang="it" sz="1800" b="1" dirty="0"/>
              <a:t>primo classificato a livello territoriale</a:t>
            </a:r>
            <a:r>
              <a:rPr lang="it" sz="1800" dirty="0"/>
              <a:t>, partecipazione alla Cerimonia conclusiva nazionale.</a:t>
            </a:r>
            <a:endParaRPr lang="it" sz="1800" i="1" dirty="0"/>
          </a:p>
          <a:p>
            <a:pPr marL="0" indent="0" algn="ctr">
              <a:buNone/>
            </a:pPr>
            <a:r>
              <a:rPr lang="it" sz="1400" dirty="0"/>
              <a:t>La cerimonia conclusiva nazionale è la manifestazione italiana che vede coinvolte le migliori squadre italiane di tutte le Fondazioni / Casse di Risparmio partecipanti a </a:t>
            </a:r>
            <a:r>
              <a:rPr lang="it-IT" sz="1400" dirty="0"/>
              <a:t>Conoscere</a:t>
            </a:r>
            <a:r>
              <a:rPr lang="it" sz="1400" dirty="0"/>
              <a:t> la Borsa. </a:t>
            </a:r>
            <a:endParaRPr lang="it" b="0" u="none" baseline="0" dirty="0"/>
          </a:p>
          <a:p>
            <a:pPr marL="0" indent="0" rtl="0">
              <a:buNone/>
            </a:pPr>
            <a:r>
              <a:rPr lang="it" b="0" i="1" u="none" baseline="0" dirty="0"/>
              <a:t> </a:t>
            </a:r>
            <a:endParaRPr lang="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 dirty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 dirty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8</a:t>
            </a:fld>
            <a:endParaRPr lang="it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57299" y="754007"/>
            <a:ext cx="2347957" cy="106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" dirty="0"/>
              <a:t>I premi</a:t>
            </a:r>
          </a:p>
        </p:txBody>
      </p:sp>
    </p:spTree>
    <p:extLst>
      <p:ext uri="{BB962C8B-B14F-4D97-AF65-F5344CB8AC3E}">
        <p14:creationId xmlns:p14="http://schemas.microsoft.com/office/powerpoint/2010/main" xmlns="" val="24572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Le regole principali del gioco</a:t>
            </a:r>
            <a:r>
              <a:rPr lang="it"/>
              <a:t/>
            </a:r>
            <a:br>
              <a:rPr lang="it"/>
            </a:br>
            <a:r>
              <a:rPr lang="it"/>
              <a:t/>
            </a:r>
            <a:br>
              <a:rPr lang="it"/>
            </a:br>
            <a:endParaRPr lang="i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Tutti i titoli sono conteggiati secondo gli attuali tick Bid and Ask della Borsa di Stoccarda. </a:t>
            </a:r>
          </a:p>
          <a:p>
            <a:pPr algn="l" rtl="0"/>
            <a:r>
              <a:rPr lang="it" b="0" i="0" u="none" baseline="0"/>
              <a:t>Per la qualificazione sono necessari tre ordini di acquisto rilevanti in termini di fatturato. Trasmissione entro il 30 gennaio 2023.</a:t>
            </a:r>
          </a:p>
          <a:p>
            <a:pPr algn="l" rtl="0"/>
            <a:r>
              <a:rPr lang="it" b="0" i="0" u="none" baseline="0"/>
              <a:t>Non sono possibili esecuzioni parziali.</a:t>
            </a:r>
          </a:p>
          <a:p>
            <a:pPr algn="l" rtl="0"/>
            <a:r>
              <a:rPr lang="it" b="0" i="0" u="none" baseline="0"/>
              <a:t>È possibile immettere ordini limit e stop con durata giornaliera o a 14 giorni.</a:t>
            </a:r>
          </a:p>
          <a:p>
            <a:pPr algn="l" rtl="0"/>
            <a:r>
              <a:rPr lang="it" b="0" i="0" u="none" baseline="0"/>
              <a:t>Può essere investito in un titolo un massimo del 20% del valore totale del deposito (vengono valutati anche valore del deposito e ordini aperti).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© 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rtl="0"/>
            <a:r>
              <a:rPr lang="it" b="0" i="0" u="none" baseline="0"/>
              <a:t>Studenti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0"/>
            <a:fld id="{9D7D3CBE-C5B6-4E39-B7F9-DE3180FA4E55}" type="slidenum">
              <a:rPr/>
              <a:pPr algn="r" rtl="0"/>
              <a:t>9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xmlns="" val="281901073"/>
      </p:ext>
    </p:extLst>
  </p:cSld>
  <p:clrMapOvr>
    <a:masterClrMapping/>
  </p:clrMapOvr>
</p:sld>
</file>

<file path=ppt/theme/theme1.xml><?xml version="1.0" encoding="utf-8"?>
<a:theme xmlns:a="http://schemas.openxmlformats.org/drawingml/2006/main" name="DSGV 4:3">
  <a:themeElements>
    <a:clrScheme name="DSGV farbig">
      <a:dk1>
        <a:sysClr val="windowText" lastClr="000000"/>
      </a:dk1>
      <a:lt1>
        <a:sysClr val="window" lastClr="FFFFFF"/>
      </a:lt1>
      <a:dk2>
        <a:srgbClr val="FF0000"/>
      </a:dk2>
      <a:lt2>
        <a:srgbClr val="D9D9D9"/>
      </a:lt2>
      <a:accent1>
        <a:srgbClr val="FF0000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_Schriften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  <a:extLst>
    <a:ext uri="{05A4C25C-085E-4340-85A3-A5531E510DB2}">
      <thm15:themeFamily xmlns:thm15="http://schemas.microsoft.com/office/thememl/2012/main" xmlns="" name="PPT-Planspielboerse_Neutral_4zu3 .potx" id="{00FC0AA7-FA11-4205-9C0A-5B0D46B488F8}" vid="{A1384142-753D-4080-9322-458F681DB47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SGV farbig">
        <a:dk1>
          <a:sysClr val="windowText" lastClr="000000"/>
        </a:dk1>
        <a:lt1>
          <a:sysClr val="window" lastClr="FFFFFF"/>
        </a:lt1>
        <a:dk2>
          <a:srgbClr val="FF0000"/>
        </a:dk2>
        <a:lt2>
          <a:srgbClr val="D9D9D9"/>
        </a:lt2>
        <a:accent1>
          <a:srgbClr val="FF0000"/>
        </a:accent1>
        <a:accent2>
          <a:srgbClr val="666666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  <a:extraClrScheme>
      <a:clrScheme name="DSGV grau">
        <a:dk1>
          <a:sysClr val="windowText" lastClr="000000"/>
        </a:dk1>
        <a:lt1>
          <a:sysClr val="window" lastClr="FFFFFF"/>
        </a:lt1>
        <a:dk2>
          <a:srgbClr val="4C4C4C"/>
        </a:dk2>
        <a:lt2>
          <a:srgbClr val="FFFFFF"/>
        </a:lt2>
        <a:accent1>
          <a:srgbClr val="CBCBCB"/>
        </a:accent1>
        <a:accent2>
          <a:srgbClr val="4C4C4C"/>
        </a:accent2>
        <a:accent3>
          <a:srgbClr val="D9D9D9"/>
        </a:accent3>
        <a:accent4>
          <a:srgbClr val="000000"/>
        </a:accent4>
        <a:accent5>
          <a:srgbClr val="FFC900"/>
        </a:accent5>
        <a:accent6>
          <a:srgbClr val="FF8F00"/>
        </a:accent6>
        <a:hlink>
          <a:srgbClr val="9B348E"/>
        </a:hlink>
        <a:folHlink>
          <a:srgbClr val="2C57D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PPT-Planspielboerse_Neutral_4zu3 </Template>
  <TotalTime>75</TotalTime>
  <Words>1215</Words>
  <Application>Microsoft Office PowerPoint</Application>
  <PresentationFormat>Presentazione su schermo (4:3)</PresentationFormat>
  <Paragraphs>217</Paragraphs>
  <Slides>17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Sparkasse Head</vt:lpstr>
      <vt:lpstr>Sparkasse Rg</vt:lpstr>
      <vt:lpstr>Wingdings</vt:lpstr>
      <vt:lpstr>DSGV 4:3</vt:lpstr>
      <vt:lpstr>Benvenuti</vt:lpstr>
      <vt:lpstr>Come funziona Conoscere la Borsa?</vt:lpstr>
      <vt:lpstr>Come partecipare a Conoscere la Borsa</vt:lpstr>
      <vt:lpstr>Ecco come registrarvi nell’app Conoscere la Borsa</vt:lpstr>
      <vt:lpstr>Diapositiva 5</vt:lpstr>
      <vt:lpstr>Consenso di un titolare della responsabilità genitoriale</vt:lpstr>
      <vt:lpstr>L’app Conoscere la Borsa …</vt:lpstr>
      <vt:lpstr>Diapositiva 8</vt:lpstr>
      <vt:lpstr>Le regole principali del gioco  </vt:lpstr>
      <vt:lpstr>Le regole principali del gioco</vt:lpstr>
      <vt:lpstr>Dove trovo informazioni importanti sulla Borsa e sull’economia?</vt:lpstr>
      <vt:lpstr>Dove trovo informazioni importanti?</vt:lpstr>
      <vt:lpstr>Social Media</vt:lpstr>
      <vt:lpstr>Le date</vt:lpstr>
      <vt:lpstr>Diapositiva 15</vt:lpstr>
      <vt:lpstr>Altre domande?</vt:lpstr>
      <vt:lpstr>Utilizzo della presente documentazione</vt:lpstr>
    </vt:vector>
  </TitlesOfParts>
  <Company>Deutscher Sparkassen Verlag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Aab, Holger</dc:creator>
  <cp:lastModifiedBy>pdl4</cp:lastModifiedBy>
  <cp:revision>158</cp:revision>
  <dcterms:created xsi:type="dcterms:W3CDTF">2017-05-24T12:26:05Z</dcterms:created>
  <dcterms:modified xsi:type="dcterms:W3CDTF">2022-10-07T07:21:50Z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799916-e8b6-40a6-a6bf-513fbb66c6ed_Enabled">
    <vt:lpwstr>True</vt:lpwstr>
  </property>
  <property fmtid="{D5CDD505-2E9C-101B-9397-08002B2CF9AE}" pid="3" name="MSIP_Label_21799916-e8b6-40a6-a6bf-513fbb66c6ed_SiteId">
    <vt:lpwstr>3f9b2fc2-2122-4a25-96ca-781cf0359e8b</vt:lpwstr>
  </property>
  <property fmtid="{D5CDD505-2E9C-101B-9397-08002B2CF9AE}" pid="4" name="MSIP_Label_21799916-e8b6-40a6-a6bf-513fbb66c6ed_Owner">
    <vt:lpwstr>annette.emrath@dsv-gruppe.de</vt:lpwstr>
  </property>
  <property fmtid="{D5CDD505-2E9C-101B-9397-08002B2CF9AE}" pid="5" name="MSIP_Label_21799916-e8b6-40a6-a6bf-513fbb66c6ed_SetDate">
    <vt:lpwstr>2019-09-09T13:59:00.5148054Z</vt:lpwstr>
  </property>
  <property fmtid="{D5CDD505-2E9C-101B-9397-08002B2CF9AE}" pid="6" name="MSIP_Label_21799916-e8b6-40a6-a6bf-513fbb66c6ed_Name">
    <vt:lpwstr>Intern (V1)</vt:lpwstr>
  </property>
  <property fmtid="{D5CDD505-2E9C-101B-9397-08002B2CF9AE}" pid="7" name="MSIP_Label_21799916-e8b6-40a6-a6bf-513fbb66c6ed_Application">
    <vt:lpwstr>Microsoft Azure Information Protection</vt:lpwstr>
  </property>
  <property fmtid="{D5CDD505-2E9C-101B-9397-08002B2CF9AE}" pid="8" name="MSIP_Label_21799916-e8b6-40a6-a6bf-513fbb66c6ed_Extended_MSFT_Method">
    <vt:lpwstr>Automatic</vt:lpwstr>
  </property>
  <property fmtid="{D5CDD505-2E9C-101B-9397-08002B2CF9AE}" pid="9" name="Sensitivity">
    <vt:lpwstr>Intern (V1)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ReplaceDialog" visible="true"/>
      </mso:documentControls>
    </mso:qat>
  </mso:ribbon>
</mso:customUI>
</file>